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</p:sldMasterIdLst>
  <p:notesMasterIdLst>
    <p:notesMasterId r:id="rId22"/>
  </p:notesMasterIdLst>
  <p:sldIdLst>
    <p:sldId id="256" r:id="rId3"/>
    <p:sldId id="257" r:id="rId4"/>
    <p:sldId id="258" r:id="rId5"/>
    <p:sldId id="260" r:id="rId6"/>
    <p:sldId id="259" r:id="rId7"/>
    <p:sldId id="261" r:id="rId8"/>
    <p:sldId id="268" r:id="rId9"/>
    <p:sldId id="262" r:id="rId10"/>
    <p:sldId id="264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3" r:id="rId20"/>
    <p:sldId id="284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j4CwnrYdQZbGce6Ey0sLqA+D7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99"/>
    <p:restoredTop sz="94676"/>
  </p:normalViewPr>
  <p:slideViewPr>
    <p:cSldViewPr snapToGrid="0" snapToObjects="1">
      <p:cViewPr>
        <p:scale>
          <a:sx n="90" d="100"/>
          <a:sy n="90" d="100"/>
        </p:scale>
        <p:origin x="53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138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"the post-processing algorithm in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(Mu and Viswanath, 2018) tries to improve word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embeddings by projecting the embeddings away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from the most dominant directions and considerably improves their performance by making them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more discriminative"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page 1 Raunak et al.</a:t>
            </a:r>
            <a:br>
              <a:rPr lang="en-US" dirty="0"/>
            </a:b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"(Mu and Viswanath, 2018) presents a simple postprocessing algorithm that renders off-the-shelf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word embeddings even stronger, as measured on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number of lexical-level and sentence-level tasks.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algorithm is based on the geometrical observations that the word embeddings (across all representations such as Glove, word2vec etc.) have a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large mean vector and most of their energy, after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subtracting the mean vector is located in a subspace of about 8 dimensions. Since, all embeddings share a common mean vector and all embeddings have the same dominating directions, both of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which strongly influence the representations, eliminating them makes the embeddings stronger. "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page 2 Raunak et al.</a:t>
            </a:r>
            <a:br>
              <a:rPr lang="en-US" dirty="0"/>
            </a:b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Post Processing Algorithm PPA(X, D):</a:t>
            </a:r>
            <a:br>
              <a:rPr lang="en-US" dirty="0"/>
            </a:b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subtract the mean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 PCA components</a:t>
            </a:r>
            <a:br>
              <a:rPr lang="en-US" dirty="0"/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subtract from each vector in X the direction explained by principle component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ui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D</a:t>
            </a:r>
            <a:br>
              <a:rPr lang="en-US"/>
            </a:br>
            <a:br>
              <a:rPr lang="en-US"/>
            </a:b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"This makes the individual word vectors more ‘discriminative’, hence, improving their</a:t>
            </a:r>
            <a:br>
              <a:rPr lang="en-US"/>
            </a:b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quality, as validated on several benchmarks in (Mu</a:t>
            </a:r>
            <a:br>
              <a:rPr lang="en-US"/>
            </a:b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Viswanath, 2018)."</a:t>
            </a:r>
            <a:br>
              <a:rPr lang="en-US"/>
            </a:br>
            <a:br>
              <a:rPr lang="en-US"/>
            </a:b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page 2 Raunak et al.</a:t>
            </a: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884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 post processing makes word embeddings more discriminative by removing variation from the top components after applying PCA.</a:t>
            </a:r>
            <a:endParaRPr dirty="0"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517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269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740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6058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214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9627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9844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0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AE3E-CED2-6849-B435-462772591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9FDA7-2D9C-434A-8CA1-BCEB7CB82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B12AB-595E-CA4E-BA84-DD42FB0F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B99B5-BF70-194F-99F3-1A0E7CD7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080D8-C582-3745-9AEC-C7D15618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929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7E6E-B79A-654F-81FC-F41EDD6F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C9AE-4A9D-764C-93D6-F0DF5EA9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55BFE-B4F8-934D-9E55-AC4C2C914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48C8E-A58C-4549-828E-8DC068C7D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4E2E8-9C62-584E-97C7-841A18E1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62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D2B6-C463-D048-8409-39417A9A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F8BED-8F81-8D4B-B7EF-F7BC6C862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B5EAE-F05F-674F-8C28-C16C52CA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F6EDC-8E2D-2842-8944-9F423F0C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F837A-8D69-0541-B28F-9C560957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627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BC6F-C958-E645-BD13-EC9681F0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FADE-C965-2B42-B2DC-966671BCA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537FC-9F45-4D4D-A99D-0579C45A9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5E0F6-8FB5-1442-BF87-0F9F6CCE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8CEA1-9691-0A49-A5FA-2F7B2BD4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E960A-FA23-D045-BF44-8CF050FD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277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1481-6D13-C846-97FF-B1961059C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46856-7EE5-FB46-B7B8-421403B91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27F47-D39E-3042-880F-D2CB59231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A62A9-4F56-1D48-B7F9-04F22FF60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DF0BE1-1A63-0A46-910F-F15AA77E9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14979C-A371-0145-B0D8-AB4054C5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189BB-7E71-BF4C-80AE-640721B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B41D3-2D08-8D49-9833-CE22EE26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2453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F3FF-DA3D-1E49-A6D3-A69BEEDF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C1EB1-DA85-3E4D-AF0A-93254D25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E20D6-544A-8A46-B8AB-396F90AB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BC523-5FBB-814B-B600-3313FAA8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197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B3640-3B27-E543-8E20-1CC3B68A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CE9F0-819A-DF40-BD3E-A9DA8C68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C5DC4-EC6D-9346-885E-5E9E4C27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9340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21C7-9652-0B43-8812-929587792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FA65F-FE72-5A45-A146-8746B4217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2CF60-6428-9441-86F2-016E2FE9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CD07C-2343-ED46-9046-8738E050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7902C-4B47-FE42-AB58-1894703D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F3B91-0104-DB4D-9597-CE31E454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104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D831-7AEA-BA4D-8628-01AA3A6B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0EC04B-5A81-A64F-8877-A9B8E5BB1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93F44-C9AB-A64D-B91C-862FCAE12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A7B8C-9154-A549-AAA5-BE321978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AB306-F546-2148-B014-00A56DE3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F2191-DB93-B445-A0B1-450E2A53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79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73AEE-293D-284C-984F-A5666D1B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A9A23-E1A5-514B-AB9A-F17E9CBA1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9185-1EDA-A340-A3AF-66892835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C0C3D-E939-2145-8F3C-44BBE35E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5BC06-7A90-2740-B6C5-EC872116A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401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8DE15-FC94-374B-A040-F3A64325E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F964E-FBE8-E84A-91F3-FDB6BD126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3E4FF-7079-FF47-B634-376673CB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A6992-38D5-8749-A373-C2BA7953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AB40A-C4CF-5648-9AF5-1C1E8D35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57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65C4E-055C-9643-B41D-3F908967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4F0EC-9A67-F84C-AE9D-B3CE01230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777CD-9FF1-9A49-ACDE-0FECBE18B3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35375-6BB4-244A-BA2D-1DB768652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B1D9-6A37-464F-87C0-FDE425222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9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wiki/Model-Zoo" TargetMode="External"/><Relationship Id="rId7" Type="http://schemas.openxmlformats.org/officeDocument/2006/relationships/hyperlink" Target="https://ruder.io/word-embeddings-1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what-the-heck-is-word-embedding-b30f67f01c81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aclweb.org/anthology/W19-4328.pdf" TargetMode="External"/><Relationship Id="rId5" Type="http://schemas.openxmlformats.org/officeDocument/2006/relationships/hyperlink" Target="https://openreview.net/forum?id=HkuGJ3kCb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aclweb.org/anthology/W19-4328.pdf" TargetMode="External"/><Relationship Id="rId5" Type="http://schemas.openxmlformats.org/officeDocument/2006/relationships/hyperlink" Target="https://openreview.net/forum?id=HkuGJ3kCb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ubs/glove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dn.openai.com/better-language-models/language_models_are_unsupervised_multitask_learners.pdf" TargetMode="External"/><Relationship Id="rId4" Type="http://schemas.openxmlformats.org/officeDocument/2006/relationships/hyperlink" Target="https://arxiv.org/abs/1712.0940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3.00295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derated-learning-experiments/fl-text-model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federated-learning-experiments/fl-text-models/tree/master/final_research_repor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s://ai.googleblog.com/2017/04/federated-learning-collaborativ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edium.com/the-official-integrate-ai-blog/transfer-learning-explained-7d275c1e34e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roundtable.com/google-bert-update-28427.html" TargetMode="External"/><Relationship Id="rId3" Type="http://schemas.openxmlformats.org/officeDocument/2006/relationships/image" Target="../media/image6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www.theverge.com/tldr/2017/5/14/15639784/hbo-silicon-valley-not-hotdog-app-download" TargetMode="External"/><Relationship Id="rId4" Type="http://schemas.openxmlformats.org/officeDocument/2006/relationships/hyperlink" Target="https://www.oreilly.com/content/not-hotdog-vs-mission-critical-ai-applications-for-the-enterpris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i.googleblog.com/2017/04/federated-learning-collaborative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lah.github.io/posts/2015-08-Understanding-LSTM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t="14614" r="-1" b="13234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4">
            <a:alphaModFix/>
          </a:blip>
          <a:srcRect t="16658" r="-1" b="23115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36000">
                <a:srgbClr val="0C0C0C"/>
              </a:gs>
              <a:gs pos="81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Calibri"/>
              <a:buNone/>
            </a:pPr>
            <a:r>
              <a:rPr lang="en-US" sz="4600">
                <a:solidFill>
                  <a:schemeClr val="lt1"/>
                </a:solidFill>
              </a:rPr>
              <a:t>Your Data, Your Rules: Pretraining Federated Text Models</a:t>
            </a:r>
            <a:endParaRPr/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Students: Arjun Singh* &amp; Joel Stremmel*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Mentors: Keith Rush and Peter Kairouz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Instructor: Megan Hazen</a:t>
            </a:r>
            <a:endParaRPr/>
          </a:p>
        </p:txBody>
      </p:sp>
      <p:cxnSp>
        <p:nvCxnSpPr>
          <p:cNvPr id="102" name="Google Shape;102;p1"/>
          <p:cNvCxnSpPr/>
          <p:nvPr/>
        </p:nvCxnSpPr>
        <p:spPr>
          <a:xfrm rot="10800000">
            <a:off x="838200" y="3681408"/>
            <a:ext cx="11353799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3048" y="365125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 rot="10800000" flipH="1">
            <a:off x="-5902" y="-1"/>
            <a:ext cx="7539895" cy="7223125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 rot="10800000" flipH="1">
            <a:off x="0" y="20241"/>
            <a:ext cx="7092985" cy="7202883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Word Embeddings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" name="Google Shape;162;p8"/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4142091" cy="339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1700"/>
            </a:pPr>
            <a:r>
              <a:rPr lang="en-US" sz="1800" dirty="0">
                <a:solidFill>
                  <a:schemeClr val="bg1"/>
                </a:solidFill>
              </a:rPr>
              <a:t>“You shall know a word by the company it keeps” - John Rupert Firth</a:t>
            </a:r>
          </a:p>
          <a:p>
            <a:pPr marL="228600" lvl="0" indent="-228600">
              <a:spcBef>
                <a:spcPts val="0"/>
              </a:spcBef>
              <a:buSzPts val="1700"/>
            </a:pPr>
            <a:endParaRPr lang="en-US" sz="1800" dirty="0">
              <a:solidFill>
                <a:schemeClr val="bg1"/>
              </a:solidFill>
            </a:endParaRPr>
          </a:p>
          <a:p>
            <a:pPr marL="228600" lvl="0" indent="-228600">
              <a:spcBef>
                <a:spcPts val="0"/>
              </a:spcBef>
              <a:buSzPts val="1700"/>
            </a:pPr>
            <a:r>
              <a:rPr lang="en-US" sz="1800" dirty="0">
                <a:solidFill>
                  <a:schemeClr val="bg1"/>
                </a:solidFill>
              </a:rPr>
              <a:t>Word2vec and Glove are to NLP what 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VGGNet</a:t>
            </a:r>
            <a:r>
              <a:rPr lang="en-US" sz="1800" dirty="0"/>
              <a:t> </a:t>
            </a:r>
            <a:r>
              <a:rPr lang="en-US" sz="1800" dirty="0">
                <a:solidFill>
                  <a:schemeClr val="bg1"/>
                </a:solidFill>
              </a:rPr>
              <a:t>is to vision: intelligent weight initialization</a:t>
            </a:r>
          </a:p>
          <a:p>
            <a:pPr marL="228600" lvl="0" indent="-228600">
              <a:spcBef>
                <a:spcPts val="0"/>
              </a:spcBef>
              <a:buSzPts val="1700"/>
            </a:pPr>
            <a:endParaRPr lang="en-US" sz="1800" dirty="0">
              <a:solidFill>
                <a:schemeClr val="bg1"/>
              </a:solidFill>
            </a:endParaRPr>
          </a:p>
          <a:p>
            <a:pPr marL="228600" lvl="0" indent="-228600">
              <a:spcBef>
                <a:spcPts val="0"/>
              </a:spcBef>
              <a:buSzPts val="1700"/>
            </a:pPr>
            <a:r>
              <a:rPr lang="en-US" sz="1800" dirty="0">
                <a:solidFill>
                  <a:schemeClr val="bg1"/>
                </a:solidFill>
              </a:rPr>
              <a:t>Large text DNNs are prohibitively large for federated training at present, but  information from large networks can be captured in word embeddings</a:t>
            </a:r>
          </a:p>
          <a:p>
            <a:pPr marL="228600" lvl="0" indent="-228600">
              <a:spcBef>
                <a:spcPts val="0"/>
              </a:spcBef>
              <a:buSzPts val="1700"/>
            </a:pPr>
            <a:endParaRPr lang="en-US" sz="1700" dirty="0"/>
          </a:p>
          <a:p>
            <a:pPr marL="228600" lvl="0" indent="-228600">
              <a:spcBef>
                <a:spcPts val="0"/>
              </a:spcBef>
              <a:buSzPts val="1700"/>
            </a:pPr>
            <a:endParaRPr lang="en-US" sz="1700" dirty="0"/>
          </a:p>
          <a:p>
            <a:pPr marL="228600" lvl="0" indent="-228600">
              <a:spcBef>
                <a:spcPts val="0"/>
              </a:spcBef>
              <a:buSzPts val="1700"/>
            </a:pPr>
            <a:endParaRPr lang="en-US" sz="1700" dirty="0"/>
          </a:p>
          <a:p>
            <a:pPr marL="228600" lvl="0" indent="-228600">
              <a:spcBef>
                <a:spcPts val="0"/>
              </a:spcBef>
              <a:buSzPts val="1700"/>
            </a:pPr>
            <a:endParaRPr dirty="0"/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789" y="3449242"/>
            <a:ext cx="5062676" cy="3399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3888" y="179213"/>
            <a:ext cx="3878396" cy="31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-1" y="6163722"/>
            <a:ext cx="3285068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https://towardsdatascience.com/what-the-heck-is-word-embedding-b30f67f01c81</a:t>
            </a:r>
            <a:endParaRPr sz="1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https://ruder.io/word-embeddings-1/</a:t>
            </a:r>
            <a:endParaRPr sz="1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7922E-EA65-5943-8E93-CEB2632435A2}"/>
              </a:ext>
            </a:extLst>
          </p:cNvPr>
          <p:cNvSpPr txBox="1"/>
          <p:nvPr/>
        </p:nvSpPr>
        <p:spPr>
          <a:xfrm>
            <a:off x="6448579" y="4846746"/>
            <a:ext cx="1479557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 Tokens </a:t>
            </a:r>
            <a:r>
              <a:rPr lang="en-US" dirty="0">
                <a:solidFill>
                  <a:schemeClr val="bg1"/>
                </a:solidFill>
              </a:rPr>
              <a:t>i.e. “cool”</a:t>
            </a:r>
          </a:p>
        </p:txBody>
      </p:sp>
    </p:spTree>
    <p:extLst>
      <p:ext uri="{BB962C8B-B14F-4D97-AF65-F5344CB8AC3E}">
        <p14:creationId xmlns:p14="http://schemas.microsoft.com/office/powerpoint/2010/main" val="553637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 sz="3000" dirty="0">
                <a:solidFill>
                  <a:srgbClr val="FFFFFF"/>
                </a:solidFill>
              </a:rPr>
              <a:t>Word Embeddings: Dimensionality Reduction Algorithm with PCA and Post-Processing </a:t>
            </a:r>
            <a:endParaRPr dirty="0"/>
          </a:p>
        </p:txBody>
      </p:sp>
      <p:cxnSp>
        <p:nvCxnSpPr>
          <p:cNvPr id="180" name="Google Shape;180;p10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1" name="Google Shape;18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098" y="2806027"/>
            <a:ext cx="5267021" cy="3239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0"/>
          <p:cNvCxnSpPr/>
          <p:nvPr/>
        </p:nvCxnSpPr>
        <p:spPr>
          <a:xfrm>
            <a:off x="5975601" y="2596835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3" name="Google Shape;18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0091" y="2806027"/>
            <a:ext cx="5723842" cy="320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9C559-4CDC-A340-AC73-67B174E13790}"/>
              </a:ext>
            </a:extLst>
          </p:cNvPr>
          <p:cNvSpPr txBox="1"/>
          <p:nvPr/>
        </p:nvSpPr>
        <p:spPr>
          <a:xfrm>
            <a:off x="6526924" y="6292665"/>
            <a:ext cx="5447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Mu and Viswanath.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“All-but-the-Top: Simple and Effective Postprocessing for Word Representations.”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Raunak et al.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“Effective Dimensionality Reduction for Word Embeddings."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B8676-90C0-CB47-A1B6-8043FABA294E}"/>
              </a:ext>
            </a:extLst>
          </p:cNvPr>
          <p:cNvSpPr txBox="1"/>
          <p:nvPr/>
        </p:nvSpPr>
        <p:spPr>
          <a:xfrm>
            <a:off x="3592012" y="2190473"/>
            <a:ext cx="47671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about really large embeddings?</a:t>
            </a:r>
          </a:p>
        </p:txBody>
      </p:sp>
    </p:spTree>
    <p:extLst>
      <p:ext uri="{BB962C8B-B14F-4D97-AF65-F5344CB8AC3E}">
        <p14:creationId xmlns:p14="http://schemas.microsoft.com/office/powerpoint/2010/main" val="371263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9;p8">
            <a:extLst>
              <a:ext uri="{FF2B5EF4-FFF2-40B4-BE49-F238E27FC236}">
                <a16:creationId xmlns:a16="http://schemas.microsoft.com/office/drawing/2014/main" id="{3C09663E-301A-A74C-AED0-C6F383A5BF1F}"/>
              </a:ext>
            </a:extLst>
          </p:cNvPr>
          <p:cNvSpPr/>
          <p:nvPr/>
        </p:nvSpPr>
        <p:spPr>
          <a:xfrm rot="10800000" flipH="1">
            <a:off x="686" y="0"/>
            <a:ext cx="7539895" cy="6858000"/>
          </a:xfrm>
          <a:custGeom>
            <a:avLst/>
            <a:gdLst/>
            <a:ahLst/>
            <a:cxnLst/>
            <a:rect l="l" t="t" r="r" b="b"/>
            <a:pathLst>
              <a:path w="7539895" h="6858000" extrusionOk="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CA819-4B8A-4C41-8A6D-E869CF525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6" b="24892"/>
          <a:stretch/>
        </p:blipFill>
        <p:spPr>
          <a:xfrm>
            <a:off x="7408780" y="3476954"/>
            <a:ext cx="4601803" cy="315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CC4D4-DDC8-164E-8BCC-384EC940D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7" b="24892"/>
          <a:stretch/>
        </p:blipFill>
        <p:spPr>
          <a:xfrm>
            <a:off x="7441907" y="221590"/>
            <a:ext cx="4568676" cy="3033774"/>
          </a:xfrm>
          <a:prstGeom prst="rect">
            <a:avLst/>
          </a:prstGeom>
        </p:spPr>
      </p:pic>
      <p:sp>
        <p:nvSpPr>
          <p:cNvPr id="17" name="Google Shape;160;p8">
            <a:extLst>
              <a:ext uri="{FF2B5EF4-FFF2-40B4-BE49-F238E27FC236}">
                <a16:creationId xmlns:a16="http://schemas.microsoft.com/office/drawing/2014/main" id="{E69101E8-269E-1443-9885-C4F5D6911F2B}"/>
              </a:ext>
            </a:extLst>
          </p:cNvPr>
          <p:cNvSpPr/>
          <p:nvPr/>
        </p:nvSpPr>
        <p:spPr>
          <a:xfrm rot="10800000" flipH="1">
            <a:off x="687" y="0"/>
            <a:ext cx="7092985" cy="6858000"/>
          </a:xfrm>
          <a:custGeom>
            <a:avLst/>
            <a:gdLst/>
            <a:ahLst/>
            <a:cxnLst/>
            <a:rect l="l" t="t" r="r" b="b"/>
            <a:pathLst>
              <a:path w="7092985" h="6858000" extrusionOk="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62;p8">
            <a:extLst>
              <a:ext uri="{FF2B5EF4-FFF2-40B4-BE49-F238E27FC236}">
                <a16:creationId xmlns:a16="http://schemas.microsoft.com/office/drawing/2014/main" id="{88955743-0811-E042-A117-FFD854C4D8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351" y="2011352"/>
            <a:ext cx="4142091" cy="339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</a:rPr>
              <a:t>Variance explained by top 20 principal components for GloVe embeddings</a:t>
            </a: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</a:rPr>
              <a:t>Algorithm 1 (top): subtract the mean vector from all word vectors as well as the directions of variation explained by the top D principle components</a:t>
            </a: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</a:rPr>
              <a:t>Algorithm 2 (bottom): post-processing + PCA + post-processing</a:t>
            </a: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</a:endParaRPr>
          </a:p>
          <a:p>
            <a:pPr marL="285750" lvl="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</a:rPr>
              <a:t>Raunak et al. demonstrate the effectiveness of Algorithm 2 on a variety of word similarity benchmarks, achieving performance equal to or better than embeddings of twice the size across a majority of similarity tasks</a:t>
            </a:r>
          </a:p>
          <a:p>
            <a:pPr marL="228600" lvl="0" indent="-228600">
              <a:spcBef>
                <a:spcPts val="0"/>
              </a:spcBef>
              <a:buSzPts val="1700"/>
            </a:pPr>
            <a:endParaRPr dirty="0"/>
          </a:p>
        </p:txBody>
      </p:sp>
      <p:sp>
        <p:nvSpPr>
          <p:cNvPr id="19" name="Google Shape;161;p8">
            <a:extLst>
              <a:ext uri="{FF2B5EF4-FFF2-40B4-BE49-F238E27FC236}">
                <a16:creationId xmlns:a16="http://schemas.microsoft.com/office/drawing/2014/main" id="{7393B7E4-1E30-4C4E-9D7C-66331D4448C7}"/>
              </a:ext>
            </a:extLst>
          </p:cNvPr>
          <p:cNvSpPr txBox="1">
            <a:spLocks/>
          </p:cNvSpPr>
          <p:nvPr/>
        </p:nvSpPr>
        <p:spPr>
          <a:xfrm>
            <a:off x="782207" y="215235"/>
            <a:ext cx="552994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4400"/>
            </a:pPr>
            <a:r>
              <a:rPr lang="en-US" dirty="0">
                <a:solidFill>
                  <a:srgbClr val="FFFFFF"/>
                </a:solidFill>
              </a:rPr>
              <a:t>Word Embeddings: Variance Explained before and after Post- Processing with Algorithms 1 &amp; 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D46EB-0997-E549-9822-772169F733F8}"/>
              </a:ext>
            </a:extLst>
          </p:cNvPr>
          <p:cNvSpPr txBox="1"/>
          <p:nvPr/>
        </p:nvSpPr>
        <p:spPr>
          <a:xfrm>
            <a:off x="217119" y="6031449"/>
            <a:ext cx="3553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 and Viswanath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“All-but-the-Top: Simple and Effective Postprocessing for Word Representations.”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Raunak et al.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“Effective Dimensionality Reduction for Word Embeddings."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143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US" sz="3000" dirty="0">
                <a:solidFill>
                  <a:srgbClr val="FFFFFF"/>
                </a:solidFill>
              </a:rPr>
              <a:t>Word Embeddings: Pretrained Embeddings</a:t>
            </a:r>
            <a:endParaRPr dirty="0"/>
          </a:p>
        </p:txBody>
      </p:sp>
      <p:cxnSp>
        <p:nvCxnSpPr>
          <p:cNvPr id="180" name="Google Shape;180;p10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88;p11">
            <a:extLst>
              <a:ext uri="{FF2B5EF4-FFF2-40B4-BE49-F238E27FC236}">
                <a16:creationId xmlns:a16="http://schemas.microsoft.com/office/drawing/2014/main" id="{BDDC0D81-7C20-0042-8D02-6C62B260B267}"/>
              </a:ext>
            </a:extLst>
          </p:cNvPr>
          <p:cNvSpPr/>
          <p:nvPr/>
        </p:nvSpPr>
        <p:spPr>
          <a:xfrm>
            <a:off x="146755" y="2277801"/>
            <a:ext cx="11909778" cy="44421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GloVe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from Pennington et al.: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 word vectors based on the probability of wor</a:t>
            </a:r>
            <a:r>
              <a:rPr lang="en-US" sz="2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en-US" sz="22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co-occurrence across a text corpus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FastText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from Bojanowski and Grave: </a:t>
            </a:r>
          </a:p>
          <a:p>
            <a:pPr lvl="2">
              <a:buClr>
                <a:schemeClr val="bg1"/>
              </a:buClr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 word vectors by summing character level n-gram vectors based on character level n-	gram context (predict target n-gram given context or vice versa)</a:t>
            </a:r>
          </a:p>
          <a:p>
            <a:pPr lvl="2">
              <a:buClr>
                <a:schemeClr val="bg1"/>
              </a:buClr>
            </a:pP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GPT2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Radford and Wu: </a:t>
            </a:r>
          </a:p>
          <a:p>
            <a:pPr lvl="2">
              <a:buClr>
                <a:schemeClr val="bg1"/>
              </a:buClr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 word vectors from the task of next word prediction with a large Transformer architecture</a:t>
            </a:r>
            <a:endParaRPr lang="en-US" sz="28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87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Experiments &amp; Results: Pretrained Word Embeddings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0" name="Google Shape;190;p11"/>
          <p:cNvSpPr txBox="1">
            <a:spLocks noGrp="1"/>
          </p:cNvSpPr>
          <p:nvPr>
            <p:ph type="body" idx="1"/>
          </p:nvPr>
        </p:nvSpPr>
        <p:spPr>
          <a:xfrm>
            <a:off x="643468" y="2638043"/>
            <a:ext cx="3363974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bg1"/>
                </a:solidFill>
              </a:rPr>
              <a:t>Pretrained embeddings achieve the same level of accuracy in fewer training rounds than random embeddings</a:t>
            </a:r>
          </a:p>
          <a:p>
            <a:pPr marL="342900">
              <a:spcBef>
                <a:spcPts val="0"/>
              </a:spcBef>
              <a:buSzPts val="2000"/>
            </a:pPr>
            <a:endParaRPr lang="en-US" sz="2000" dirty="0">
              <a:solidFill>
                <a:schemeClr val="bg1"/>
              </a:solidFill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bg1"/>
                </a:solidFill>
              </a:rPr>
              <a:t>Pretrained embeddings slightly outperform random embeddings in later training rounds, though random embeddings start to “catch up” on accuracy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lang="en-US" sz="2000" dirty="0"/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4305" y="902970"/>
            <a:ext cx="7234346" cy="54735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839B2-2374-FD40-91D0-8FEB3AED2ACE}"/>
              </a:ext>
            </a:extLst>
          </p:cNvPr>
          <p:cNvSpPr txBox="1"/>
          <p:nvPr/>
        </p:nvSpPr>
        <p:spPr>
          <a:xfrm>
            <a:off x="6790983" y="454115"/>
            <a:ext cx="330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Large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678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chemeClr val="bg1"/>
                </a:solidFill>
              </a:rPr>
              <a:t>Experiments &amp; Results: Pretrained Word Embeddings contd.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8" name="Google Shape;198;p12"/>
          <p:cNvSpPr txBox="1">
            <a:spLocks noGrp="1"/>
          </p:cNvSpPr>
          <p:nvPr>
            <p:ph type="body" idx="1"/>
          </p:nvPr>
        </p:nvSpPr>
        <p:spPr>
          <a:xfrm>
            <a:off x="346841" y="2638043"/>
            <a:ext cx="3831021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Pretrained embeddings outperform random embeddings for the larger network architecture by over a half percent on our test set of 1m text samples</a:t>
            </a:r>
            <a:endParaRPr sz="1800"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Smaller networks demonstrate little to no increase compared to random embeddings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1000"/>
              </a:spcBef>
              <a:buSzPct val="80000"/>
            </a:pPr>
            <a:r>
              <a:rPr lang="en-US" sz="1400" dirty="0">
                <a:solidFill>
                  <a:schemeClr val="bg1"/>
                </a:solidFill>
              </a:rPr>
              <a:t>*Baseline</a:t>
            </a:r>
          </a:p>
          <a:p>
            <a:pPr marL="685800" lvl="1" indent="-228600">
              <a:spcBef>
                <a:spcPts val="1000"/>
              </a:spcBef>
              <a:buSzPct val="80000"/>
            </a:pPr>
            <a:r>
              <a:rPr lang="en-US" sz="1400" dirty="0">
                <a:solidFill>
                  <a:schemeClr val="bg1"/>
                </a:solidFill>
              </a:rPr>
              <a:t>**Best</a:t>
            </a:r>
          </a:p>
          <a:p>
            <a:pPr marL="685800" lvl="1" indent="-228600">
              <a:spcBef>
                <a:spcPts val="1000"/>
              </a:spcBef>
              <a:buSzPct val="80000"/>
            </a:pPr>
            <a:r>
              <a:rPr lang="en-US" sz="1400" dirty="0">
                <a:solidFill>
                  <a:schemeClr val="bg1"/>
                </a:solidFill>
              </a:rPr>
              <a:t>PP = PCA Dimensionality Reduction Post Processing Algorithm (PP + PCA + PP)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01FB-CB4E-1A42-99F0-EF9877D0B83C}"/>
              </a:ext>
            </a:extLst>
          </p:cNvPr>
          <p:cNvSpPr txBox="1"/>
          <p:nvPr/>
        </p:nvSpPr>
        <p:spPr>
          <a:xfrm>
            <a:off x="5297764" y="4904211"/>
            <a:ext cx="46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056E8-A111-7D42-B053-3CF6E9877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505" y="571801"/>
            <a:ext cx="6401553" cy="4063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8A1B9-6F19-4B42-8236-F8291D69F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514" y="5088877"/>
            <a:ext cx="6015533" cy="9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0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Experiments &amp; Results: Pretrained Model + Pretrained Word Embeddings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0" name="Google Shape;190;p11"/>
          <p:cNvSpPr txBox="1">
            <a:spLocks noGrp="1"/>
          </p:cNvSpPr>
          <p:nvPr>
            <p:ph type="body" idx="1"/>
          </p:nvPr>
        </p:nvSpPr>
        <p:spPr>
          <a:xfrm>
            <a:off x="273132" y="2409443"/>
            <a:ext cx="4120738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000"/>
            </a:pPr>
            <a:endParaRPr lang="en-US" sz="1800" dirty="0">
              <a:solidFill>
                <a:schemeClr val="bg1"/>
              </a:solidFill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sz="1600" dirty="0">
                <a:solidFill>
                  <a:schemeClr val="bg1"/>
                </a:solidFill>
              </a:rPr>
              <a:t>Our experiments demonstrate how to pretrain a model centrally and fine tune it in the federated setting, however…</a:t>
            </a:r>
          </a:p>
          <a:p>
            <a:pPr marL="342900">
              <a:spcBef>
                <a:spcPts val="0"/>
              </a:spcBef>
              <a:buSzPts val="2000"/>
            </a:pPr>
            <a:endParaRPr lang="en-US" sz="1600" dirty="0">
              <a:solidFill>
                <a:schemeClr val="bg1"/>
              </a:solidFill>
            </a:endParaRPr>
          </a:p>
          <a:p>
            <a:pPr marL="342900">
              <a:spcBef>
                <a:spcPts val="0"/>
              </a:spcBef>
              <a:buSzPts val="2000"/>
            </a:pPr>
            <a:r>
              <a:rPr lang="en-US" sz="1600" dirty="0">
                <a:solidFill>
                  <a:schemeClr val="bg1"/>
                </a:solidFill>
              </a:rPr>
              <a:t>Pretraining the large network on Shakespeare and fine tuning on Stack Overflow with the best word embedding method performed worse than federated training with random and pretrained embeddings</a:t>
            </a:r>
          </a:p>
          <a:p>
            <a:pPr marL="342900">
              <a:spcBef>
                <a:spcPts val="0"/>
              </a:spcBef>
              <a:buSzPts val="2000"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sz="1600" dirty="0">
                <a:solidFill>
                  <a:schemeClr val="bg1"/>
                </a:solidFill>
              </a:rPr>
              <a:t>We suspect the following would yield better results for full model pretraining:</a:t>
            </a:r>
          </a:p>
          <a:p>
            <a:pPr marL="0" indent="0">
              <a:spcBef>
                <a:spcPts val="0"/>
              </a:spcBef>
              <a:buSzPts val="20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800100" lvl="1"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bg1"/>
                </a:solidFill>
              </a:rPr>
              <a:t>A dataset more similar to Stack Overflow</a:t>
            </a:r>
          </a:p>
          <a:p>
            <a:pPr marL="800100" lvl="1"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bg1"/>
                </a:solidFill>
              </a:rPr>
              <a:t>Learning rate optimization</a:t>
            </a:r>
          </a:p>
          <a:p>
            <a:pPr marL="800100" lvl="1">
              <a:spcBef>
                <a:spcPts val="0"/>
              </a:spcBef>
              <a:buSzPts val="2000"/>
            </a:pPr>
            <a:r>
              <a:rPr lang="en-US" sz="1400" dirty="0">
                <a:solidFill>
                  <a:schemeClr val="bg1"/>
                </a:solidFill>
              </a:rPr>
              <a:t>Federated instead of central pretraining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0FE39-FBF8-124B-8C77-C53B4B7B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154" y="1045209"/>
            <a:ext cx="7103139" cy="5270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21796D-49A8-6B43-9B69-98E53D58302C}"/>
              </a:ext>
            </a:extLst>
          </p:cNvPr>
          <p:cNvSpPr txBox="1"/>
          <p:nvPr/>
        </p:nvSpPr>
        <p:spPr>
          <a:xfrm>
            <a:off x="6739228" y="536298"/>
            <a:ext cx="330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Large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6414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chemeClr val="bg1"/>
                </a:solidFill>
              </a:rPr>
              <a:t>Experiments &amp; Results: Pretrained Word Embeddings contd.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8" name="Google Shape;198;p12"/>
          <p:cNvSpPr txBox="1">
            <a:spLocks noGrp="1"/>
          </p:cNvSpPr>
          <p:nvPr>
            <p:ph type="body" idx="1"/>
          </p:nvPr>
        </p:nvSpPr>
        <p:spPr>
          <a:xfrm>
            <a:off x="643468" y="2638043"/>
            <a:ext cx="3363974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We compare our best embedding approach to randomly initialized word embeddings using the client sampling strategy and model architecture from </a:t>
            </a:r>
            <a:r>
              <a:rPr lang="en-US" sz="1800" dirty="0">
                <a:hlinkClick r:id="rId3"/>
              </a:rPr>
              <a:t>”Adaptive Federated Optimization”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We use the Adam defaults for optimization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endParaRPr 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01FB-CB4E-1A42-99F0-EF9877D0B83C}"/>
              </a:ext>
            </a:extLst>
          </p:cNvPr>
          <p:cNvSpPr txBox="1"/>
          <p:nvPr/>
        </p:nvSpPr>
        <p:spPr>
          <a:xfrm>
            <a:off x="5297764" y="4904211"/>
            <a:ext cx="46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CE1C-1806-F14C-892F-36B52F88A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197" y="254907"/>
            <a:ext cx="7186460" cy="5344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80F65-FF0C-254B-B27E-4A65747A6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764" y="5754116"/>
            <a:ext cx="6331797" cy="8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9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/>
          <p:nvPr/>
        </p:nvSpPr>
        <p:spPr>
          <a:xfrm>
            <a:off x="0" y="0"/>
            <a:ext cx="13745029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4247555" y="608578"/>
            <a:ext cx="5249917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US" sz="2600" b="1" dirty="0">
                <a:solidFill>
                  <a:schemeClr val="bg1"/>
                </a:solidFill>
              </a:rPr>
              <a:t>Future Work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01FB-CB4E-1A42-99F0-EF9877D0B83C}"/>
              </a:ext>
            </a:extLst>
          </p:cNvPr>
          <p:cNvSpPr txBox="1"/>
          <p:nvPr/>
        </p:nvSpPr>
        <p:spPr>
          <a:xfrm>
            <a:off x="5297764" y="4904211"/>
            <a:ext cx="46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12E69-DE5C-1B48-BAD1-9767F48B83D2}"/>
              </a:ext>
            </a:extLst>
          </p:cNvPr>
          <p:cNvSpPr txBox="1"/>
          <p:nvPr/>
        </p:nvSpPr>
        <p:spPr>
          <a:xfrm>
            <a:off x="1946029" y="2967158"/>
            <a:ext cx="98529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• Current research for NWP is limited to the Stack Overflow federated dataset, because the other federated text dataset, Shakespeare, currently only deals with character level tasks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• With more federated datasets available for NWP tasks, we can extend our pre-training and make it more robust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• Subsequently, we can also evaluate federated pretraining and federated fine-tuning, in addition to the current experiments using central pretraining and federated fine-tuning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• While small models seem to limit accuracy, further experimentation with small model architectures may yield improved results</a:t>
            </a:r>
          </a:p>
        </p:txBody>
      </p:sp>
    </p:spTree>
    <p:extLst>
      <p:ext uri="{BB962C8B-B14F-4D97-AF65-F5344CB8AC3E}">
        <p14:creationId xmlns:p14="http://schemas.microsoft.com/office/powerpoint/2010/main" val="473427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Git Repo</a:t>
            </a:r>
            <a:endParaRPr lang="en-US"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Final Research Report</a:t>
            </a:r>
            <a:endParaRPr sz="2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4414013" y="845046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US" sz="3600" dirty="0">
                <a:solidFill>
                  <a:schemeClr val="bg1"/>
                </a:solidFill>
              </a:rPr>
              <a:t>Thank You!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401FB-CB4E-1A42-99F0-EF9877D0B83C}"/>
              </a:ext>
            </a:extLst>
          </p:cNvPr>
          <p:cNvSpPr txBox="1"/>
          <p:nvPr/>
        </p:nvSpPr>
        <p:spPr>
          <a:xfrm>
            <a:off x="5297764" y="4904211"/>
            <a:ext cx="46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481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Federated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idx="1"/>
          </p:nvPr>
        </p:nvSpPr>
        <p:spPr>
          <a:xfrm>
            <a:off x="166064" y="2507414"/>
            <a:ext cx="4318781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Federated Learning is a decentralized approach for training models on user devices, personalizing the process and ensuring privacy by summarizing  local changes and only sending to the cloud a focused update from the local model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FL trains language models on client devices without exporting sensitive user data to servers and has been successful at tasks like Next Word Prediction for mobile keyboards</a:t>
            </a:r>
            <a:endParaRPr dirty="0">
              <a:solidFill>
                <a:schemeClr val="bg1"/>
              </a:solidFill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 dirty="0"/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763" y="329659"/>
            <a:ext cx="6250769" cy="353168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7852544" y="6528341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https://ai.googleblog.com/2017/04/federated-learning-collaborative.html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3692" y="4005960"/>
            <a:ext cx="5422611" cy="200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Transfer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9" name="Google Shape;119;p3"/>
          <p:cNvSpPr txBox="1">
            <a:spLocks noGrp="1"/>
          </p:cNvSpPr>
          <p:nvPr>
            <p:ph idx="1"/>
          </p:nvPr>
        </p:nvSpPr>
        <p:spPr>
          <a:xfrm>
            <a:off x="86735" y="2638043"/>
            <a:ext cx="4400859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“Situation where what has been learned in one setting is exploited to improve generalization in another setting” - </a:t>
            </a:r>
            <a:r>
              <a:rPr lang="en-US" sz="2000" i="1" dirty="0" err="1">
                <a:solidFill>
                  <a:schemeClr val="bg1"/>
                </a:solidFill>
              </a:rPr>
              <a:t>Goodfellow</a:t>
            </a:r>
            <a:r>
              <a:rPr lang="en-US" sz="2000" i="1" dirty="0">
                <a:solidFill>
                  <a:schemeClr val="bg1"/>
                </a:solidFill>
              </a:rPr>
              <a:t> et al.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Models tasked to solve complex problems depend on copious data, but getting a ton of labelled data for supervised models can be difficult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“After supervised learning — Transfer Learning will be the next driver of ML commercial success” - Andrew Ng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120" name="Google Shape;120;p3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2733" y="1378634"/>
            <a:ext cx="7362532" cy="393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6096000" y="6493266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https://medium.com/the-official-integrate-ai-blog/transfer-learning-explained-7d275c1e34e2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4580828" y="0"/>
            <a:ext cx="330883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DE01BD-D28E-1A4A-8A01-C8B56FC5395C}"/>
              </a:ext>
            </a:extLst>
          </p:cNvPr>
          <p:cNvSpPr txBox="1"/>
          <p:nvPr/>
        </p:nvSpPr>
        <p:spPr>
          <a:xfrm>
            <a:off x="787791" y="1547446"/>
            <a:ext cx="495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800" b="1" dirty="0"/>
              <a:t>Transfer Learning for Computer Vision: </a:t>
            </a:r>
          </a:p>
          <a:p>
            <a:pPr lvl="1" algn="ctr"/>
            <a:r>
              <a:rPr lang="en-US" sz="1800" b="1" dirty="0"/>
              <a:t>VGG-16, VGG-19, ResNet-50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A616C-6D51-E843-96FD-557C7AB10F1F}"/>
              </a:ext>
            </a:extLst>
          </p:cNvPr>
          <p:cNvSpPr txBox="1"/>
          <p:nvPr/>
        </p:nvSpPr>
        <p:spPr>
          <a:xfrm>
            <a:off x="6906541" y="1431666"/>
            <a:ext cx="495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Transfer Learning for NLP: </a:t>
            </a:r>
          </a:p>
          <a:p>
            <a:pPr algn="ctr"/>
            <a:r>
              <a:rPr lang="en-US" sz="1800" b="1" dirty="0"/>
              <a:t>BERT, </a:t>
            </a:r>
            <a:r>
              <a:rPr lang="en-US" sz="1800" b="1" dirty="0" err="1"/>
              <a:t>XLNet</a:t>
            </a:r>
            <a:r>
              <a:rPr lang="en-US" sz="1800" b="1" dirty="0"/>
              <a:t>, </a:t>
            </a:r>
            <a:r>
              <a:rPr lang="en-US" sz="1800" b="1" dirty="0" err="1"/>
              <a:t>RoBERTa</a:t>
            </a:r>
            <a:r>
              <a:rPr lang="en-US" sz="1800" b="1" dirty="0"/>
              <a:t>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D42E6-9557-9A45-B9B9-E1B1D3DEE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520" y="2406348"/>
            <a:ext cx="4162628" cy="39128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862855-9CB2-2846-8D8D-51B7896CD4BB}"/>
              </a:ext>
            </a:extLst>
          </p:cNvPr>
          <p:cNvSpPr/>
          <p:nvPr/>
        </p:nvSpPr>
        <p:spPr>
          <a:xfrm>
            <a:off x="-6198" y="64485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900" dirty="0">
                <a:hlinkClick r:id="rId4"/>
              </a:rPr>
              <a:t>https://www.oreilly.com/content/not-hotdog-vs-mission-critical-ai-applications-for-the-enterprise/</a:t>
            </a:r>
            <a:endParaRPr lang="en-IN" sz="900" dirty="0"/>
          </a:p>
          <a:p>
            <a:r>
              <a:rPr lang="en-IN" sz="900" dirty="0">
                <a:hlinkClick r:id="rId5"/>
              </a:rPr>
              <a:t>https://www.theverge.com/tldr/2017/5/14/15639784/hbo-silicon-valley-not-hotdog-app-download</a:t>
            </a:r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46260-73AF-354D-AB07-AAD1134007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62" r="29003"/>
          <a:stretch/>
        </p:blipFill>
        <p:spPr>
          <a:xfrm>
            <a:off x="228648" y="2863121"/>
            <a:ext cx="2019881" cy="2261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9CCA3-292B-6040-B65E-1EACA0912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318" y="2406348"/>
            <a:ext cx="5367682" cy="27185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A63D20-3665-6B45-94D6-A1FE2A6C56C4}"/>
              </a:ext>
            </a:extLst>
          </p:cNvPr>
          <p:cNvSpPr/>
          <p:nvPr/>
        </p:nvSpPr>
        <p:spPr>
          <a:xfrm>
            <a:off x="8332310" y="6448598"/>
            <a:ext cx="33457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hlinkClick r:id="rId8"/>
              </a:rPr>
              <a:t>https://www.seroundtable.com/google-bert-update-28427.html</a:t>
            </a:r>
            <a:endParaRPr lang="en-US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5D71A-6754-2B47-AE7D-46479B34AFA0}"/>
              </a:ext>
            </a:extLst>
          </p:cNvPr>
          <p:cNvSpPr/>
          <p:nvPr/>
        </p:nvSpPr>
        <p:spPr>
          <a:xfrm>
            <a:off x="4389804" y="178570"/>
            <a:ext cx="3704884" cy="9041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8111" y="0"/>
            <a:ext cx="4847667" cy="702289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Formulation: Pretrained Federated Models for Text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253217" y="2638043"/>
            <a:ext cx="4178105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 this research we: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ombine the ideas of FL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and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Transfer Learning to produce pretrained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ederated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odels</a:t>
            </a:r>
            <a:endParaRPr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Develop and enhance baseline text 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odels using LSTMs for the task of Next Word Prediction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in the federated setting </a:t>
            </a:r>
          </a:p>
          <a:p>
            <a:pPr marR="0" lvl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sz="16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Introduce 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idea of pretrained models and pretrained word embeddings to reduce required training rounds and increase the  accuracy of federated text models</a:t>
            </a:r>
            <a:endParaRPr sz="20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l="5450" r="2834"/>
          <a:stretch/>
        </p:blipFill>
        <p:spPr>
          <a:xfrm>
            <a:off x="5273356" y="1343222"/>
            <a:ext cx="6803031" cy="40796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5CA17A-907E-2F48-B906-A2F5079B2893}"/>
              </a:ext>
            </a:extLst>
          </p:cNvPr>
          <p:cNvSpPr/>
          <p:nvPr/>
        </p:nvSpPr>
        <p:spPr>
          <a:xfrm>
            <a:off x="8256110" y="6407182"/>
            <a:ext cx="38202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4"/>
              </a:rPr>
              <a:t>https://ai.googleblog.com/2017/04/federated-learning-collaborative.html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Methods</a:t>
            </a:r>
            <a:endParaRPr/>
          </a:p>
        </p:txBody>
      </p:sp>
      <p:cxnSp>
        <p:nvCxnSpPr>
          <p:cNvPr id="142" name="Google Shape;142;p6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1392667" y="2398957"/>
            <a:ext cx="9406666" cy="35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dirty="0">
                <a:solidFill>
                  <a:schemeClr val="lt1"/>
                </a:solidFill>
              </a:rPr>
              <a:t>In this research we replicate a baseline network architecture for next word prediction using the Federated Averaging algorithm to train an LSTM on the Stack Overflow dataset. Our enhancements include: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Centrally pretraining text models followed by federated fine tuning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Incorporating pretrained word embeddings instead of randomly initialized embeddings and fine tuning these embeddings while training the full network in the federated setting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Combining centralized pretraining and pretrained word embeddings with federated fine tuning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/>
          <p:nvPr/>
        </p:nvSpPr>
        <p:spPr>
          <a:xfrm>
            <a:off x="21821" y="0"/>
            <a:ext cx="463019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Experiments &amp; Results: Deep vs Wide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6" name="Google Shape;206;p13"/>
          <p:cNvSpPr txBox="1"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Ceteris Paribus, the model architecture was changed by replacing 1 LSTM layer having 256 units, with a 2-stacked LSTM layer with 128 units each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wider single LSTM network outperforms the deeper 2-stacked LSTM layer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Difference in train time is negligible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D946F2-B1C5-BE4C-B165-47D7700DD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5"/>
          <a:stretch/>
        </p:blipFill>
        <p:spPr>
          <a:xfrm>
            <a:off x="4740849" y="891540"/>
            <a:ext cx="7341222" cy="55793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DFA913-BF99-A241-954B-F8EEFFFD236E}"/>
              </a:ext>
            </a:extLst>
          </p:cNvPr>
          <p:cNvSpPr txBox="1"/>
          <p:nvPr/>
        </p:nvSpPr>
        <p:spPr>
          <a:xfrm>
            <a:off x="5410575" y="552986"/>
            <a:ext cx="600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Train and Validation Accuracy by Epoch: Small Network Deep vs Wide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-1693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Architecture</a:t>
            </a:r>
            <a:endParaRPr/>
          </a:p>
        </p:txBody>
      </p:sp>
      <p:pic>
        <p:nvPicPr>
          <p:cNvPr id="152" name="Google Shape;152;p7" descr="A screenshot of a cell phone&#10;&#10;Description automatically generated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34248" y="1252963"/>
            <a:ext cx="7419195" cy="4674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/>
        </p:nvSpPr>
        <p:spPr>
          <a:xfrm>
            <a:off x="130629" y="2638043"/>
            <a:ext cx="4523667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 output layer represents the top 10,000 most frequently occurring vocab words in the Stack Overflow dataset plus four special tokens: padding, beginning of a sentence, end of a sentence, and out of vocabulary</a:t>
            </a:r>
            <a:endParaRPr sz="1600" dirty="0"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is reported with and without these tokens</a:t>
            </a:r>
            <a:endParaRPr sz="1600" dirty="0"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model u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 the Adam optimizer and Sparse Categorical Cross-entropy loss</a:t>
            </a:r>
            <a:endParaRPr sz="1600" dirty="0"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ompare train and validation accuracy at each training round by sampling 10 non-IID client datasets per round, with a max of 5k text samples per client with 20 tokens each, and 20k val samples</a:t>
            </a:r>
            <a:endParaRPr sz="1600" dirty="0"/>
          </a:p>
        </p:txBody>
      </p:sp>
      <p:sp>
        <p:nvSpPr>
          <p:cNvPr id="153" name="Google Shape;153;p7"/>
          <p:cNvSpPr/>
          <p:nvPr/>
        </p:nvSpPr>
        <p:spPr>
          <a:xfrm>
            <a:off x="-501747" y="6405581"/>
            <a:ext cx="48205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https://colah.github.io/posts/2015-08-Understanding-LSTMs/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03FF2-6A49-EE46-B9B3-7589F25A4C46}"/>
              </a:ext>
            </a:extLst>
          </p:cNvPr>
          <p:cNvSpPr txBox="1"/>
          <p:nvPr/>
        </p:nvSpPr>
        <p:spPr>
          <a:xfrm>
            <a:off x="6793350" y="623392"/>
            <a:ext cx="330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Large Network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643468" y="370168"/>
            <a:ext cx="3363974" cy="160706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bg1"/>
                </a:solidFill>
              </a:rPr>
              <a:t>Experiments &amp; Results: Pretrained Models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2" name="Google Shape;172;p9"/>
          <p:cNvSpPr txBox="1">
            <a:spLocks noGrp="1"/>
          </p:cNvSpPr>
          <p:nvPr>
            <p:ph idx="1"/>
          </p:nvPr>
        </p:nvSpPr>
        <p:spPr>
          <a:xfrm>
            <a:off x="140677" y="2342620"/>
            <a:ext cx="4513619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Model centrally pretrained using (a) Shakespeare Data and (b) Stack Overflow data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Pretrained model, fine-tuned in federated style using Stack Overflow data (distinct samples)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Central pretraining outperforms no pretraining for both cases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Central pretraining using SO outperforms SP</a:t>
            </a:r>
            <a:endParaRPr dirty="0">
              <a:solidFill>
                <a:schemeClr val="bg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Downstream fine-tuning adds value for SP based pretraining, but not for SO based fine-tuning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73" name="Google Shape;173;p9" descr="A picture containing screensho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002" t="9406" r="3890" b="1"/>
          <a:stretch/>
        </p:blipFill>
        <p:spPr>
          <a:xfrm>
            <a:off x="5107929" y="1367846"/>
            <a:ext cx="6721362" cy="51250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4D225A-AE33-AD4F-927C-542B69B0D148}"/>
              </a:ext>
            </a:extLst>
          </p:cNvPr>
          <p:cNvSpPr txBox="1"/>
          <p:nvPr/>
        </p:nvSpPr>
        <p:spPr>
          <a:xfrm>
            <a:off x="5017260" y="835144"/>
            <a:ext cx="690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Train and Validation Accuracy by Epoch: Small Network Full Model Pretraining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</TotalTime>
  <Words>1610</Words>
  <Application>Microsoft Macintosh PowerPoint</Application>
  <PresentationFormat>Widescreen</PresentationFormat>
  <Paragraphs>129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1_Office Theme</vt:lpstr>
      <vt:lpstr>Your Data, Your Rules: Pretraining Federated Text Models</vt:lpstr>
      <vt:lpstr>Federated Learning</vt:lpstr>
      <vt:lpstr>Transfer Learning</vt:lpstr>
      <vt:lpstr>Related Work</vt:lpstr>
      <vt:lpstr>Problem Formulation: Pretrained Federated Models for Text</vt:lpstr>
      <vt:lpstr>Methods</vt:lpstr>
      <vt:lpstr>Experiments &amp; Results: Deep vs Wide</vt:lpstr>
      <vt:lpstr>Model Architecture</vt:lpstr>
      <vt:lpstr>Experiments &amp; Results: Pretrained Models</vt:lpstr>
      <vt:lpstr>Word Embeddings</vt:lpstr>
      <vt:lpstr>Word Embeddings: Dimensionality Reduction Algorithm with PCA and Post-Processing </vt:lpstr>
      <vt:lpstr>PowerPoint Presentation</vt:lpstr>
      <vt:lpstr>Word Embeddings: Pretrained Embeddings</vt:lpstr>
      <vt:lpstr>Experiments &amp; Results: Pretrained Word Embeddings</vt:lpstr>
      <vt:lpstr>Experiments &amp; Results: Pretrained Word Embeddings contd.</vt:lpstr>
      <vt:lpstr>Experiments &amp; Results: Pretrained Model + Pretrained Word Embeddings</vt:lpstr>
      <vt:lpstr>Experiments &amp; Results: Pretrained Word Embeddings contd.</vt:lpstr>
      <vt:lpstr>Future Work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Data, Your Rules: Pretraining Federated Text Models</dc:title>
  <dc:creator>Arjun Singh</dc:creator>
  <cp:lastModifiedBy>Microsoft Office User</cp:lastModifiedBy>
  <cp:revision>47</cp:revision>
  <dcterms:created xsi:type="dcterms:W3CDTF">2020-03-08T22:56:06Z</dcterms:created>
  <dcterms:modified xsi:type="dcterms:W3CDTF">2020-03-12T04:24:54Z</dcterms:modified>
</cp:coreProperties>
</file>